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85" r:id="rId2"/>
    <p:sldId id="288" r:id="rId3"/>
    <p:sldId id="289" r:id="rId4"/>
    <p:sldId id="290" r:id="rId5"/>
    <p:sldId id="291" r:id="rId6"/>
    <p:sldId id="293" r:id="rId7"/>
    <p:sldId id="292" r:id="rId8"/>
    <p:sldId id="267" r:id="rId9"/>
    <p:sldId id="276" r:id="rId10"/>
    <p:sldId id="268" r:id="rId11"/>
    <p:sldId id="269" r:id="rId12"/>
    <p:sldId id="28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71322" autoAdjust="0"/>
  </p:normalViewPr>
  <p:slideViewPr>
    <p:cSldViewPr>
      <p:cViewPr varScale="1">
        <p:scale>
          <a:sx n="49" d="100"/>
          <a:sy n="49" d="100"/>
        </p:scale>
        <p:origin x="-91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3F95B5-37A0-4675-9CFE-562835F52242}" type="datetimeFigureOut">
              <a:rPr lang="en-GB" smtClean="0"/>
              <a:t>07/12/2016</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CD91D0-2404-4C4F-B9F3-3A7C5CEF5F84}" type="slidenum">
              <a:rPr lang="en-GB" smtClean="0"/>
              <a:t>‹#›</a:t>
            </a:fld>
            <a:endParaRPr lang="en-GB" dirty="0"/>
          </a:p>
        </p:txBody>
      </p:sp>
    </p:spTree>
    <p:extLst>
      <p:ext uri="{BB962C8B-B14F-4D97-AF65-F5344CB8AC3E}">
        <p14:creationId xmlns:p14="http://schemas.microsoft.com/office/powerpoint/2010/main" val="196896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174CF-3A6B-4ADA-9CA0-E3599041EA9F}" type="slidenum">
              <a:rPr lang="en-GB" altLang="en-US">
                <a:solidFill>
                  <a:prstClr val="black"/>
                </a:solidFill>
              </a:rPr>
              <a:pPr/>
              <a:t>1</a:t>
            </a:fld>
            <a:endParaRPr lang="en-GB" altLang="en-US"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altLang="en-US" dirty="0" smtClean="0"/>
              <a:t>Reported road casualties in North Yorkshire 2016 indicate that there has been a 3% increase in collisions since 2014, 2015 had 1,614 collisions. From these 31 people were killed and 399 people were seriously hurt, and more car and goods vehicles occupants are being hurt.</a:t>
            </a:r>
          </a:p>
          <a:p>
            <a:endParaRPr lang="en-GB" altLang="en-US" dirty="0" smtClean="0"/>
          </a:p>
          <a:p>
            <a:r>
              <a:rPr lang="en-GB" altLang="en-US" dirty="0" smtClean="0"/>
              <a:t>271 collisions in 2015 had speed as a causation factor, that equates to 15% of total collisions in North Yorkshire.</a:t>
            </a:r>
          </a:p>
          <a:p>
            <a:endParaRPr lang="en-GB" altLang="en-US" dirty="0" smtClean="0"/>
          </a:p>
          <a:p>
            <a:r>
              <a:rPr lang="en-GB" altLang="en-US" dirty="0" smtClean="0"/>
              <a:t>45% of the driver’s linked to a speed causation factor were aged 25-49 and 35% were aged 16-24, thus 80% of driver’s linked to speed were aged 16-49 years i.e. mainly working age adults.</a:t>
            </a:r>
          </a:p>
          <a:p>
            <a:endParaRPr lang="en-GB"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174CF-3A6B-4ADA-9CA0-E3599041EA9F}" type="slidenum">
              <a:rPr lang="en-GB" altLang="en-US">
                <a:solidFill>
                  <a:prstClr val="black"/>
                </a:solidFill>
              </a:rPr>
              <a:pPr/>
              <a:t>10</a:t>
            </a:fld>
            <a:endParaRPr lang="en-GB" altLang="en-US"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altLang="en-US" dirty="0" smtClean="0"/>
              <a:t>Awareness test</a:t>
            </a:r>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174CF-3A6B-4ADA-9CA0-E3599041EA9F}" type="slidenum">
              <a:rPr lang="en-GB" altLang="en-US">
                <a:solidFill>
                  <a:prstClr val="black"/>
                </a:solidFill>
              </a:rPr>
              <a:pPr/>
              <a:t>11</a:t>
            </a:fld>
            <a:endParaRPr lang="en-GB" altLang="en-US"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altLang="en-US" baseline="0" dirty="0" smtClean="0"/>
              <a:t>Impossible driving test</a:t>
            </a:r>
          </a:p>
          <a:p>
            <a:endParaRPr lang="en-GB" altLang="en-US" baseline="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174CF-3A6B-4ADA-9CA0-E3599041EA9F}" type="slidenum">
              <a:rPr lang="en-GB" altLang="en-US">
                <a:solidFill>
                  <a:prstClr val="black"/>
                </a:solidFill>
              </a:rPr>
              <a:pPr/>
              <a:t>12</a:t>
            </a:fld>
            <a:endParaRPr lang="en-GB" altLang="en-US"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GB" altLang="en-US" baseline="0" dirty="0" smtClean="0"/>
          </a:p>
          <a:p>
            <a:endParaRPr lang="en-GB" altLang="en-US" baseline="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174CF-3A6B-4ADA-9CA0-E3599041EA9F}" type="slidenum">
              <a:rPr lang="en-GB" altLang="en-US">
                <a:solidFill>
                  <a:prstClr val="black"/>
                </a:solidFill>
              </a:rPr>
              <a:pPr/>
              <a:t>2</a:t>
            </a:fld>
            <a:endParaRPr lang="en-GB" altLang="en-US"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altLang="en-US" dirty="0" smtClean="0"/>
              <a:t> </a:t>
            </a:r>
            <a:endParaRPr lang="en-GB" altLang="en-US" dirty="0" smtClean="0"/>
          </a:p>
          <a:p>
            <a:endParaRPr lang="en-GB" altLang="en-US" dirty="0" smtClean="0"/>
          </a:p>
          <a:p>
            <a:r>
              <a:rPr lang="en-GB" altLang="en-US" dirty="0" smtClean="0"/>
              <a:t> </a:t>
            </a:r>
            <a:r>
              <a:rPr lang="en-GB" altLang="en-US" dirty="0" err="1" smtClean="0"/>
              <a:t>Innapropriate</a:t>
            </a:r>
            <a:r>
              <a:rPr lang="en-GB" altLang="en-US" dirty="0" smtClean="0"/>
              <a:t> speed is a major causation factor in a lot of collisions in north </a:t>
            </a:r>
            <a:r>
              <a:rPr lang="en-GB" altLang="en-US" dirty="0" err="1" smtClean="0"/>
              <a:t>yorkshire</a:t>
            </a:r>
            <a:endParaRPr lang="en-GB" altLang="en-US" dirty="0" smtClean="0"/>
          </a:p>
          <a:p>
            <a:endParaRPr lang="en-GB" altLang="en-US" dirty="0" smtClean="0"/>
          </a:p>
          <a:p>
            <a:r>
              <a:rPr lang="en-GB" altLang="en-US" dirty="0" err="1" smtClean="0"/>
              <a:t>Inapropriate</a:t>
            </a:r>
            <a:r>
              <a:rPr lang="en-GB" altLang="en-US" baseline="0" dirty="0" smtClean="0"/>
              <a:t> speed doesn’t </a:t>
            </a:r>
            <a:r>
              <a:rPr lang="en-GB" altLang="en-US" baseline="0" dirty="0" err="1" smtClean="0"/>
              <a:t>neccesarily</a:t>
            </a:r>
            <a:r>
              <a:rPr lang="en-GB" altLang="en-US" baseline="0" dirty="0" smtClean="0"/>
              <a:t> mean breaking the speed limit, it can just going to fast for the conditions</a:t>
            </a:r>
          </a:p>
          <a:p>
            <a:endParaRPr lang="en-GB" altLang="en-US" baseline="0" dirty="0" smtClean="0"/>
          </a:p>
          <a:p>
            <a:r>
              <a:rPr lang="en-GB" altLang="en-US" baseline="0" dirty="0" smtClean="0"/>
              <a:t>This time of year </a:t>
            </a:r>
            <a:r>
              <a:rPr lang="en-GB" altLang="en-US" baseline="0" dirty="0" err="1" smtClean="0"/>
              <a:t>epsecialy</a:t>
            </a:r>
            <a:r>
              <a:rPr lang="en-GB" altLang="en-US" baseline="0" dirty="0" smtClean="0"/>
              <a:t>, damp roads, low sunlight and dirty windscreens, all add up to make it </a:t>
            </a:r>
            <a:r>
              <a:rPr lang="en-GB" altLang="en-US" baseline="0" dirty="0" err="1" smtClean="0"/>
              <a:t>trciky</a:t>
            </a:r>
            <a:r>
              <a:rPr lang="en-GB" altLang="en-US" baseline="0" dirty="0" smtClean="0"/>
              <a:t> on the roads, </a:t>
            </a:r>
          </a:p>
          <a:p>
            <a:endParaRPr lang="en-GB" altLang="en-US" baseline="0" dirty="0" smtClean="0"/>
          </a:p>
          <a:p>
            <a:r>
              <a:rPr lang="en-GB" altLang="en-US" baseline="0" dirty="0" smtClean="0"/>
              <a:t>And you never know </a:t>
            </a:r>
            <a:r>
              <a:rPr lang="en-GB" altLang="en-US" baseline="0" dirty="0" err="1" smtClean="0"/>
              <a:t>whats</a:t>
            </a:r>
            <a:r>
              <a:rPr lang="en-GB" altLang="en-US" baseline="0" dirty="0" smtClean="0"/>
              <a:t> around the corner</a:t>
            </a:r>
          </a:p>
          <a:p>
            <a:endParaRPr lang="en-GB"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174CF-3A6B-4ADA-9CA0-E3599041EA9F}" type="slidenum">
              <a:rPr lang="en-GB" altLang="en-US">
                <a:solidFill>
                  <a:prstClr val="black"/>
                </a:solidFill>
              </a:rPr>
              <a:pPr/>
              <a:t>3</a:t>
            </a:fld>
            <a:endParaRPr lang="en-GB" altLang="en-US"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altLang="en-US" dirty="0" smtClean="0"/>
              <a:t> </a:t>
            </a:r>
            <a:endParaRPr lang="en-GB" altLang="en-US" dirty="0" smtClean="0"/>
          </a:p>
          <a:p>
            <a:endParaRPr lang="en-GB" altLang="en-US" dirty="0" smtClean="0"/>
          </a:p>
          <a:p>
            <a:r>
              <a:rPr lang="en-GB" altLang="en-US" smtClean="0"/>
              <a:t> </a:t>
            </a:r>
            <a:endParaRPr lang="en-GB"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174CF-3A6B-4ADA-9CA0-E3599041EA9F}" type="slidenum">
              <a:rPr lang="en-GB" altLang="en-US">
                <a:solidFill>
                  <a:prstClr val="black"/>
                </a:solidFill>
              </a:rPr>
              <a:pPr/>
              <a:t>4</a:t>
            </a:fld>
            <a:endParaRPr lang="en-GB" altLang="en-US"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altLang="en-US" dirty="0" smtClean="0"/>
              <a:t> </a:t>
            </a:r>
            <a:endParaRPr lang="en-GB" altLang="en-US" dirty="0" smtClean="0"/>
          </a:p>
          <a:p>
            <a:endParaRPr lang="en-GB" altLang="en-US" dirty="0" smtClean="0"/>
          </a:p>
          <a:p>
            <a:r>
              <a:rPr lang="en-GB" altLang="en-US" dirty="0" smtClean="0"/>
              <a:t> </a:t>
            </a:r>
            <a:r>
              <a:rPr lang="en-GB" altLang="en-US" dirty="0" smtClean="0"/>
              <a:t>It’s a limit, not a target, so always</a:t>
            </a:r>
            <a:r>
              <a:rPr lang="en-GB" altLang="en-US" baseline="0" dirty="0" smtClean="0"/>
              <a:t> drive in a manner that allows you to stop in the distance you see to be clear</a:t>
            </a:r>
          </a:p>
          <a:p>
            <a:endParaRPr lang="en-GB" altLang="en-US" baseline="0" dirty="0" smtClean="0"/>
          </a:p>
          <a:p>
            <a:r>
              <a:rPr lang="en-GB" altLang="en-US" baseline="0" dirty="0" smtClean="0"/>
              <a:t>But then </a:t>
            </a:r>
            <a:r>
              <a:rPr lang="en-GB" altLang="en-US" baseline="0" dirty="0" err="1" smtClean="0"/>
              <a:t>theres</a:t>
            </a:r>
            <a:r>
              <a:rPr lang="en-GB" altLang="en-US" baseline="0" dirty="0" smtClean="0"/>
              <a:t> the other end, the over the speed limit speed, the </a:t>
            </a:r>
            <a:r>
              <a:rPr lang="en-GB" altLang="en-US" baseline="0" dirty="0" err="1" smtClean="0"/>
              <a:t>wayyy</a:t>
            </a:r>
            <a:r>
              <a:rPr lang="en-GB" altLang="en-US" baseline="0" dirty="0" smtClean="0"/>
              <a:t> to fast and over the speed limit</a:t>
            </a:r>
          </a:p>
          <a:p>
            <a:endParaRPr lang="en-GB" altLang="en-US" baseline="0" dirty="0" smtClean="0"/>
          </a:p>
          <a:p>
            <a:r>
              <a:rPr lang="en-GB" altLang="en-US" baseline="0" dirty="0" smtClean="0"/>
              <a:t>And the consequences?</a:t>
            </a:r>
            <a:endParaRPr lang="en-GB"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174CF-3A6B-4ADA-9CA0-E3599041EA9F}" type="slidenum">
              <a:rPr lang="en-GB" altLang="en-US">
                <a:solidFill>
                  <a:prstClr val="black"/>
                </a:solidFill>
              </a:rPr>
              <a:pPr/>
              <a:t>5</a:t>
            </a:fld>
            <a:endParaRPr lang="en-GB" altLang="en-US"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altLang="en-US" dirty="0" smtClean="0"/>
              <a:t> ok, so we get in the car, we shut the door , we put the seatbelt on and we start the ignition</a:t>
            </a:r>
          </a:p>
          <a:p>
            <a:r>
              <a:rPr lang="en-GB" altLang="en-US" dirty="0" smtClean="0"/>
              <a:t>It’s a habit, its routine……but what about other people in the car, do you think there</a:t>
            </a:r>
            <a:r>
              <a:rPr lang="en-GB" altLang="en-US" baseline="0" dirty="0" smtClean="0"/>
              <a:t> is ANY  risk with others not putting on their seatbelts? Is it even your problem?</a:t>
            </a:r>
          </a:p>
          <a:p>
            <a:endParaRPr lang="en-GB" altLang="en-US" baseline="0" dirty="0" smtClean="0"/>
          </a:p>
          <a:p>
            <a:r>
              <a:rPr lang="en-GB" altLang="en-US" baseline="0" dirty="0" smtClean="0"/>
              <a:t>Well actually yes it is, although its </a:t>
            </a:r>
            <a:r>
              <a:rPr lang="en-GB" altLang="en-US" baseline="0" dirty="0" err="1" smtClean="0"/>
              <a:t>thieir</a:t>
            </a:r>
            <a:r>
              <a:rPr lang="en-GB" altLang="en-US" baseline="0" dirty="0" smtClean="0"/>
              <a:t> </a:t>
            </a:r>
            <a:r>
              <a:rPr lang="en-GB" altLang="en-US" baseline="0" dirty="0" err="1" smtClean="0"/>
              <a:t>responsibilty</a:t>
            </a:r>
            <a:r>
              <a:rPr lang="en-GB" altLang="en-US" baseline="0" dirty="0" smtClean="0"/>
              <a:t>  to make sure they are legal and buckled in, if they are sat behind you and you are involved in a collision, its soon going to be come your problem…….</a:t>
            </a:r>
          </a:p>
          <a:p>
            <a:endParaRPr lang="en-GB" altLang="en-US" baseline="0" dirty="0" smtClean="0"/>
          </a:p>
          <a:p>
            <a:r>
              <a:rPr lang="en-GB" altLang="en-US" baseline="0" dirty="0" smtClean="0"/>
              <a:t>The three collisions</a:t>
            </a:r>
          </a:p>
          <a:p>
            <a:endParaRPr lang="en-GB" altLang="en-US" baseline="0" dirty="0" smtClean="0"/>
          </a:p>
          <a:p>
            <a:r>
              <a:rPr lang="en-GB" altLang="en-US" baseline="0" dirty="0" smtClean="0"/>
              <a:t>Lets take this for example, A 14 stone person sat in a car that’s travelling 40 mph, that car is involved in a head on collision with a tree, that’s collisions 1, just like the previous picture, that person sat in the back is thrown from their seat on impact and hits the first object, drivers seat with a force 40 times their own body weight, that’s the second collision, the human collision</a:t>
            </a:r>
          </a:p>
          <a:p>
            <a:endParaRPr lang="en-GB" altLang="en-US" baseline="0" dirty="0" smtClean="0"/>
          </a:p>
          <a:p>
            <a:r>
              <a:rPr lang="en-GB" altLang="en-US" baseline="0" dirty="0" smtClean="0"/>
              <a:t> Someone in the back seat weighing 180lbs (just over 12 stones) . hits other occupants (usually in the front seats) with the force of 7,200lbs (514 stones, or 3.2 tonnes. if the vehicle is traveling at 40mph, this increases as the vehicle speed increases</a:t>
            </a:r>
          </a:p>
          <a:p>
            <a:endParaRPr lang="en-GB" altLang="en-US" baseline="0" dirty="0" smtClean="0"/>
          </a:p>
          <a:p>
            <a:r>
              <a:rPr lang="en-GB" altLang="en-US" baseline="0" dirty="0" smtClean="0"/>
              <a:t>Then after all that you have the internal collision, the insides being stopped abruptly, this could be the heart and lungs being crushed against the  now stopped ribcage and trying to burst through, resulting in cracked ribs and internal damage and bleeding</a:t>
            </a:r>
          </a:p>
          <a:p>
            <a:endParaRPr lang="en-GB" altLang="en-US" baseline="0" dirty="0" smtClean="0"/>
          </a:p>
          <a:p>
            <a:r>
              <a:rPr lang="en-GB" altLang="en-US" baseline="0" dirty="0" smtClean="0"/>
              <a:t>At best.</a:t>
            </a:r>
          </a:p>
          <a:p>
            <a:endParaRPr lang="en-GB" altLang="en-US" baseline="0" dirty="0" smtClean="0"/>
          </a:p>
          <a:p>
            <a:r>
              <a:rPr lang="en-GB" altLang="en-US" baseline="0" dirty="0" smtClean="0"/>
              <a:t>And  they have hit you </a:t>
            </a:r>
            <a:r>
              <a:rPr lang="en-GB" altLang="en-US" baseline="0" dirty="0" err="1" smtClean="0"/>
              <a:t>cos</a:t>
            </a:r>
            <a:r>
              <a:rPr lang="en-GB" altLang="en-US" baseline="0" dirty="0" smtClean="0"/>
              <a:t> they are not restrained, do you think you would fair well with all that weight ploughing into your back?</a:t>
            </a:r>
          </a:p>
          <a:p>
            <a:endParaRPr lang="en-GB" altLang="en-US" baseline="0" dirty="0" smtClean="0"/>
          </a:p>
          <a:p>
            <a:r>
              <a:rPr lang="en-GB" altLang="en-US" baseline="0" dirty="0" smtClean="0"/>
              <a:t>Asian elephant</a:t>
            </a:r>
          </a:p>
          <a:p>
            <a:endParaRPr lang="en-GB" altLang="en-US" baseline="0" dirty="0" smtClean="0"/>
          </a:p>
          <a:p>
            <a:endParaRPr lang="en-GB" altLang="en-US" baseline="0" dirty="0" smtClean="0"/>
          </a:p>
          <a:p>
            <a:endParaRPr lang="en-GB" altLang="en-US" baseline="0" dirty="0" smtClean="0"/>
          </a:p>
          <a:p>
            <a:endParaRPr lang="en-GB" altLang="en-US" baseline="0" dirty="0" smtClean="0"/>
          </a:p>
          <a:p>
            <a:endParaRPr lang="en-GB" altLang="en-US" dirty="0" smtClean="0"/>
          </a:p>
          <a:p>
            <a:endParaRPr lang="en-GB" altLang="en-US" dirty="0" smtClean="0"/>
          </a:p>
          <a:p>
            <a:r>
              <a:rPr lang="en-GB" altLang="en-US" dirty="0" smtClean="0"/>
              <a:t>There are three collisions</a:t>
            </a:r>
          </a:p>
          <a:p>
            <a:endParaRPr lang="en-GB" altLang="en-US" dirty="0" smtClean="0"/>
          </a:p>
          <a:p>
            <a:r>
              <a:rPr lang="en-GB" altLang="en-US" dirty="0" smtClean="0"/>
              <a:t>There are actually three collisions in every crash: the vehicle collision; the human collision; and the internal collision (inside your body).</a:t>
            </a:r>
          </a:p>
          <a:p>
            <a:endParaRPr lang="en-GB" altLang="en-US" dirty="0" smtClean="0"/>
          </a:p>
          <a:p>
            <a:r>
              <a:rPr lang="en-GB" altLang="en-US" dirty="0" smtClean="0"/>
              <a:t> </a:t>
            </a:r>
            <a:endParaRPr lang="en-GB"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174CF-3A6B-4ADA-9CA0-E3599041EA9F}" type="slidenum">
              <a:rPr lang="en-GB" altLang="en-US">
                <a:solidFill>
                  <a:prstClr val="black"/>
                </a:solidFill>
              </a:rPr>
              <a:pPr/>
              <a:t>6</a:t>
            </a:fld>
            <a:endParaRPr lang="en-GB" altLang="en-US"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altLang="en-US" dirty="0" smtClean="0"/>
              <a:t> </a:t>
            </a:r>
            <a:endParaRPr lang="en-GB" altLang="en-US" dirty="0" smtClean="0"/>
          </a:p>
          <a:p>
            <a:endParaRPr lang="en-GB" altLang="en-US" dirty="0" smtClean="0"/>
          </a:p>
          <a:p>
            <a:r>
              <a:rPr lang="en-GB" altLang="en-US" dirty="0" smtClean="0"/>
              <a:t> </a:t>
            </a:r>
            <a:r>
              <a:rPr lang="en-GB" altLang="en-US" dirty="0" smtClean="0"/>
              <a:t>airbags</a:t>
            </a:r>
            <a:endParaRPr lang="en-GB"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174CF-3A6B-4ADA-9CA0-E3599041EA9F}" type="slidenum">
              <a:rPr lang="en-GB" altLang="en-US">
                <a:solidFill>
                  <a:prstClr val="black"/>
                </a:solidFill>
              </a:rPr>
              <a:pPr/>
              <a:t>7</a:t>
            </a:fld>
            <a:endParaRPr lang="en-GB" altLang="en-US"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altLang="en-US" dirty="0" smtClean="0"/>
              <a:t> </a:t>
            </a:r>
            <a:endParaRPr lang="en-GB" altLang="en-US" dirty="0" smtClean="0"/>
          </a:p>
          <a:p>
            <a:r>
              <a:rPr lang="en-GB" altLang="en-US" dirty="0" smtClean="0"/>
              <a:t>So</a:t>
            </a:r>
            <a:r>
              <a:rPr lang="en-GB" altLang="en-US" baseline="0" dirty="0" smtClean="0"/>
              <a:t> you might be thinking, well ok, but my airbag will save me</a:t>
            </a:r>
          </a:p>
          <a:p>
            <a:endParaRPr lang="en-GB" altLang="en-US" baseline="0" dirty="0" smtClean="0"/>
          </a:p>
          <a:p>
            <a:r>
              <a:rPr lang="en-GB" altLang="en-US" baseline="0" dirty="0" smtClean="0"/>
              <a:t>Wont it</a:t>
            </a:r>
          </a:p>
          <a:p>
            <a:endParaRPr lang="en-GB" altLang="en-US" baseline="0" dirty="0" smtClean="0"/>
          </a:p>
          <a:p>
            <a:r>
              <a:rPr lang="en-GB" altLang="en-US" baseline="0" dirty="0" smtClean="0"/>
              <a:t>No, it wont, for an airbag to </a:t>
            </a:r>
            <a:r>
              <a:rPr lang="en-GB" altLang="en-US" baseline="0" dirty="0" err="1" smtClean="0"/>
              <a:t>effectivly</a:t>
            </a:r>
            <a:r>
              <a:rPr lang="en-GB" altLang="en-US" baseline="0" dirty="0" smtClean="0"/>
              <a:t> reduce </a:t>
            </a:r>
            <a:r>
              <a:rPr lang="en-GB" altLang="en-US" baseline="0" dirty="0" err="1" smtClean="0"/>
              <a:t>injurys</a:t>
            </a:r>
            <a:r>
              <a:rPr lang="en-GB" altLang="en-US" baseline="0" dirty="0" smtClean="0"/>
              <a:t> in a </a:t>
            </a:r>
            <a:r>
              <a:rPr lang="en-GB" altLang="en-US" baseline="0" dirty="0" err="1" smtClean="0"/>
              <a:t>collsion</a:t>
            </a:r>
            <a:r>
              <a:rPr lang="en-GB" altLang="en-US" baseline="0" dirty="0" smtClean="0"/>
              <a:t> it has to be used with a seatbelt, </a:t>
            </a:r>
          </a:p>
          <a:p>
            <a:r>
              <a:rPr lang="en-GB" altLang="en-US" baseline="0" dirty="0" smtClean="0"/>
              <a:t>The bag  literally bursts from its storage site at up to 200 mph (322 </a:t>
            </a:r>
            <a:r>
              <a:rPr lang="en-GB" altLang="en-US" baseline="0" dirty="0" err="1" smtClean="0"/>
              <a:t>kph</a:t>
            </a:r>
            <a:r>
              <a:rPr lang="en-GB" altLang="en-US" baseline="0" dirty="0" smtClean="0"/>
              <a:t>) -- faster than the blink of an eye! A second later, the gas quickly dissipates through tiny holes in the bag, thus deflating the bag so you can move.</a:t>
            </a:r>
          </a:p>
          <a:p>
            <a:endParaRPr lang="en-GB" altLang="en-US" baseline="0" dirty="0" smtClean="0"/>
          </a:p>
          <a:p>
            <a:r>
              <a:rPr lang="en-GB" altLang="en-US" baseline="0" dirty="0" smtClean="0"/>
              <a:t>Anyone who's been in an accident in which the airbag has deployed can tell you that the event is extremely violent. It has to be: Airbags need to get in front of the person they're protecting and fully inflate before that person makes contact with something more harmful than the airbag itself. The average driver's side airbag inflates in 20 to 30 milliseconds, exploding out of its housing at 200 miles per hour (322 </a:t>
            </a:r>
            <a:r>
              <a:rPr lang="en-GB" altLang="en-US" baseline="0" dirty="0" err="1" smtClean="0"/>
              <a:t>kilometers</a:t>
            </a:r>
            <a:r>
              <a:rPr lang="en-GB" altLang="en-US" baseline="0" dirty="0" smtClean="0"/>
              <a:t> per hour) [sources: Huffman, DMV]. In fact, the technology used to deploy airbags is similar to the technology in some rocket boosters</a:t>
            </a:r>
          </a:p>
          <a:p>
            <a:endParaRPr lang="en-GB" altLang="en-US" baseline="0" dirty="0" smtClean="0"/>
          </a:p>
          <a:p>
            <a:r>
              <a:rPr lang="en-GB" altLang="en-US" baseline="0" dirty="0" smtClean="0"/>
              <a:t>Even though the whole process happens in only one-twenty-fifth of a second, the additional time is enough to help prevent serious injury.</a:t>
            </a:r>
          </a:p>
          <a:p>
            <a:r>
              <a:rPr lang="en-GB" altLang="en-US" baseline="0" dirty="0" smtClean="0"/>
              <a:t>Watch video</a:t>
            </a:r>
          </a:p>
          <a:p>
            <a:endParaRPr lang="en-GB" altLang="en-US" baseline="0" dirty="0" smtClean="0"/>
          </a:p>
          <a:p>
            <a:r>
              <a:rPr lang="en-GB" altLang="en-US" baseline="0" dirty="0" smtClean="0"/>
              <a:t>However, if those people </a:t>
            </a:r>
            <a:r>
              <a:rPr lang="en-GB" altLang="en-US" baseline="0" dirty="0" err="1" smtClean="0"/>
              <a:t>hadnt</a:t>
            </a:r>
            <a:r>
              <a:rPr lang="en-GB" altLang="en-US" baseline="0" dirty="0" smtClean="0"/>
              <a:t> had their seatbelts on, there would have been some huge injuries, and likewise, be aware that sitting too close is also dangerous, so make sure your seat is adjusted, the steering wheel is adjusted so the airbag aims for your chest and your head restraint is adjusted correctly</a:t>
            </a:r>
          </a:p>
          <a:p>
            <a:endParaRPr lang="en-GB" altLang="en-US" baseline="0" dirty="0" smtClean="0"/>
          </a:p>
          <a:p>
            <a:endParaRPr lang="en-GB"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174CF-3A6B-4ADA-9CA0-E3599041EA9F}" type="slidenum">
              <a:rPr lang="en-GB" altLang="en-US">
                <a:solidFill>
                  <a:prstClr val="black"/>
                </a:solidFill>
              </a:rPr>
              <a:pPr/>
              <a:t>8</a:t>
            </a:fld>
            <a:endParaRPr lang="en-GB" altLang="en-US"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altLang="en-US" dirty="0" smtClean="0"/>
              <a:t>What is a distraction</a:t>
            </a:r>
          </a:p>
          <a:p>
            <a:endParaRPr lang="en-GB" altLang="en-US" dirty="0" smtClean="0"/>
          </a:p>
          <a:p>
            <a:r>
              <a:rPr lang="en-GB" altLang="en-US" dirty="0" smtClean="0"/>
              <a:t>Its anything that you focus on, try to do, that </a:t>
            </a:r>
            <a:r>
              <a:rPr lang="en-GB" altLang="en-US" dirty="0" err="1" smtClean="0"/>
              <a:t>isnt</a:t>
            </a:r>
            <a:r>
              <a:rPr lang="en-GB" altLang="en-US" dirty="0" smtClean="0"/>
              <a:t> the main</a:t>
            </a:r>
            <a:r>
              <a:rPr lang="en-GB" altLang="en-US" baseline="0" dirty="0" smtClean="0"/>
              <a:t> thing you are trying to do at the time</a:t>
            </a:r>
          </a:p>
          <a:p>
            <a:endParaRPr lang="en-GB" altLang="en-US" baseline="0" dirty="0" smtClean="0"/>
          </a:p>
          <a:p>
            <a:r>
              <a:rPr lang="en-GB" altLang="en-US" baseline="0" dirty="0" smtClean="0"/>
              <a:t>Your brain can usually only do one thing at a time, driving is a complex task, and putting extra load on your cognitive functions, </a:t>
            </a:r>
            <a:r>
              <a:rPr lang="en-GB" altLang="en-US" baseline="0" dirty="0" err="1" smtClean="0"/>
              <a:t>ie</a:t>
            </a:r>
            <a:r>
              <a:rPr lang="en-GB" altLang="en-US" baseline="0" dirty="0" smtClean="0"/>
              <a:t> your brain, means that something has to give</a:t>
            </a:r>
          </a:p>
          <a:p>
            <a:endParaRPr lang="en-GB" altLang="en-US" baseline="0" dirty="0" smtClean="0"/>
          </a:p>
          <a:p>
            <a:r>
              <a:rPr lang="en-GB" altLang="en-US" baseline="0" dirty="0" smtClean="0"/>
              <a:t>That’s usually your driving, you may not notice it, but your grip might tighten on the steering </a:t>
            </a:r>
            <a:r>
              <a:rPr lang="en-GB" altLang="en-US" baseline="0" dirty="0" err="1" smtClean="0"/>
              <a:t>whel</a:t>
            </a:r>
            <a:r>
              <a:rPr lang="en-GB" altLang="en-US" baseline="0" dirty="0" smtClean="0"/>
              <a:t>, your foot may </a:t>
            </a:r>
            <a:r>
              <a:rPr lang="en-GB" altLang="en-US" baseline="0" dirty="0" err="1" smtClean="0"/>
              <a:t>lifyt</a:t>
            </a:r>
            <a:r>
              <a:rPr lang="en-GB" altLang="en-US" baseline="0" dirty="0" smtClean="0"/>
              <a:t> off your </a:t>
            </a:r>
            <a:r>
              <a:rPr lang="en-GB" altLang="en-US" baseline="0" dirty="0" err="1" smtClean="0"/>
              <a:t>acccelerator</a:t>
            </a:r>
            <a:r>
              <a:rPr lang="en-GB" altLang="en-US" baseline="0" dirty="0" smtClean="0"/>
              <a:t>, or you might not ‘see’ things around you.</a:t>
            </a:r>
          </a:p>
          <a:p>
            <a:endParaRPr lang="en-GB" altLang="en-US" baseline="0" dirty="0" smtClean="0"/>
          </a:p>
          <a:p>
            <a:r>
              <a:rPr lang="en-GB" altLang="en-US" baseline="0" dirty="0" smtClean="0"/>
              <a:t>•In 2015, out of 1,469 fatal crashes in Britain that resulted in one or more deaths, the police recorded 400 incidences of the contributory factor of “failure to look” and a further 101 incidences of the contributory factors of driver in-vehicle distractions, distractions outside the vehicle, and phone use. </a:t>
            </a:r>
          </a:p>
          <a:p>
            <a:endParaRPr lang="en-GB"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174CF-3A6B-4ADA-9CA0-E3599041EA9F}" type="slidenum">
              <a:rPr lang="en-GB" altLang="en-US">
                <a:solidFill>
                  <a:prstClr val="black"/>
                </a:solidFill>
              </a:rPr>
              <a:pPr/>
              <a:t>9</a:t>
            </a:fld>
            <a:endParaRPr lang="en-GB" altLang="en-US"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altLang="en-US" dirty="0" smtClean="0"/>
              <a:t>Have you ever noticed how when you are driving somewhere new, you need</a:t>
            </a:r>
            <a:r>
              <a:rPr lang="en-GB" altLang="en-US" baseline="0" dirty="0" smtClean="0"/>
              <a:t> to turn the radio down to see better? That’s because your brain cant focus on the radio, drive and look for </a:t>
            </a:r>
            <a:r>
              <a:rPr lang="en-GB" altLang="en-US" baseline="0" dirty="0" err="1" smtClean="0"/>
              <a:t>streetsigns</a:t>
            </a:r>
            <a:r>
              <a:rPr lang="en-GB" altLang="en-US" baseline="0" dirty="0" smtClean="0"/>
              <a:t>….</a:t>
            </a:r>
          </a:p>
          <a:p>
            <a:endParaRPr lang="en-GB" altLang="en-US" baseline="0" dirty="0" smtClean="0"/>
          </a:p>
          <a:p>
            <a:r>
              <a:rPr lang="en-GB" altLang="en-US" baseline="0" dirty="0" smtClean="0"/>
              <a:t>This is why talking on a </a:t>
            </a:r>
            <a:r>
              <a:rPr lang="en-GB" altLang="en-US" baseline="0" dirty="0" err="1" smtClean="0"/>
              <a:t>handsfree</a:t>
            </a:r>
            <a:r>
              <a:rPr lang="en-GB" altLang="en-US" baseline="0" dirty="0" smtClean="0"/>
              <a:t> </a:t>
            </a:r>
            <a:r>
              <a:rPr lang="en-GB" altLang="en-US" baseline="0" dirty="0" err="1" smtClean="0"/>
              <a:t>isnt</a:t>
            </a:r>
            <a:r>
              <a:rPr lang="en-GB" altLang="en-US" baseline="0" dirty="0" smtClean="0"/>
              <a:t> really that safe either, in a </a:t>
            </a:r>
            <a:r>
              <a:rPr lang="en-GB" altLang="en-US" baseline="0" dirty="0" err="1" smtClean="0"/>
              <a:t>stresfull</a:t>
            </a:r>
            <a:r>
              <a:rPr lang="en-GB" altLang="en-US" baseline="0" dirty="0" smtClean="0"/>
              <a:t> situation your passenger would pick up on it and either shut up or lend a hand, the person calling via </a:t>
            </a:r>
            <a:r>
              <a:rPr lang="en-GB" altLang="en-US" baseline="0" dirty="0" err="1" smtClean="0"/>
              <a:t>handsfree</a:t>
            </a:r>
            <a:r>
              <a:rPr lang="en-GB" altLang="en-US" baseline="0" dirty="0" smtClean="0"/>
              <a:t> doesn’t know that</a:t>
            </a:r>
          </a:p>
          <a:p>
            <a:endParaRPr lang="en-GB" altLang="en-US" baseline="0" dirty="0" smtClean="0"/>
          </a:p>
          <a:p>
            <a:r>
              <a:rPr lang="en-GB" altLang="en-US" baseline="0" dirty="0" smtClean="0"/>
              <a:t>Likewise the brain is still under pressure as studies have shown that when we speak on the phone our </a:t>
            </a:r>
            <a:r>
              <a:rPr lang="en-GB" altLang="en-US" baseline="0" dirty="0" err="1" smtClean="0"/>
              <a:t>brainss</a:t>
            </a:r>
            <a:r>
              <a:rPr lang="en-GB" altLang="en-US" baseline="0" dirty="0" smtClean="0"/>
              <a:t> try and visualize the person tat is calling, taking our attention away for the road and hazards ahead.</a:t>
            </a:r>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1E1A31-D88F-4273-A62A-8C7FBDAED93D}"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820444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2C1583-E5FB-4DEB-AE95-CF0EEEFEC00A}"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1092771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41782A-60A5-4644-9483-D0CF2FA78FF4}"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68023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DEFD8C-19D5-425C-8877-1D015FD55E01}"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2726750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247F06-435B-48DC-8EC1-034752D5326C}"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4147517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D40745-27FD-4F20-B4C5-273017EC0FE3}"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4008181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F348F6E-AC9B-40D4-9339-8658393E5A34}"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395043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12EEDFE-35D8-44CD-A09B-1B422286C4AB}"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124517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78D4BE6-3D73-4E09-997C-A817B1AB7350}"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3944945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98EB98-D0C4-4575-B8C7-A3C2021D5303}"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1986093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E73206E-367D-492B-B1C8-7A272FD441D1}"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278892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dirty="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dirty="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B738B84-3250-4AAF-86FE-D47B083774BE}" type="slidenum">
              <a:rPr lang="en-GB" altLang="en-US" smtClean="0">
                <a:solidFill>
                  <a:srgbClr val="000000"/>
                </a:solidFill>
              </a:rPr>
              <a:pPr fontAlgn="base">
                <a:spcBef>
                  <a:spcPct val="0"/>
                </a:spcBef>
                <a:spcAft>
                  <a:spcPct val="0"/>
                </a:spcAft>
              </a:pPr>
              <a:t>‹#›</a:t>
            </a:fld>
            <a:endParaRPr lang="en-GB" altLang="en-US" dirty="0" smtClean="0">
              <a:solidFill>
                <a:srgbClr val="000000"/>
              </a:solidFill>
            </a:endParaRPr>
          </a:p>
        </p:txBody>
      </p:sp>
    </p:spTree>
    <p:extLst>
      <p:ext uri="{BB962C8B-B14F-4D97-AF65-F5344CB8AC3E}">
        <p14:creationId xmlns:p14="http://schemas.microsoft.com/office/powerpoint/2010/main" val="1089282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13.png"/><Relationship Id="rId4" Type="http://schemas.openxmlformats.org/officeDocument/2006/relationships/notesSlide" Target="../notesSlides/notesSlide10.xml"/><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95 Alive logo new 2009"/>
          <p:cNvPicPr>
            <a:picLocks noGrp="1" noChangeAspect="1" noChangeArrowheads="1"/>
          </p:cNvPicPr>
          <p:nvPr>
            <p:ph type="ctrTitle"/>
          </p:nvPr>
        </p:nvPicPr>
        <p:blipFill>
          <a:blip r:embed="rId3" cstate="print">
            <a:extLst>
              <a:ext uri="{28A0092B-C50C-407E-A947-70E740481C1C}">
                <a14:useLocalDpi xmlns:a14="http://schemas.microsoft.com/office/drawing/2010/main" val="0"/>
              </a:ext>
            </a:extLst>
          </a:blip>
          <a:srcRect/>
          <a:stretch>
            <a:fillRect/>
          </a:stretch>
        </p:blipFill>
        <p:spPr>
          <a:xfrm>
            <a:off x="6156325" y="115888"/>
            <a:ext cx="2859088" cy="147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637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6237312"/>
            <a:ext cx="1038225" cy="620688"/>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6453188"/>
            <a:ext cx="990600" cy="295275"/>
          </a:xfrm>
          <a:prstGeom prst="rect">
            <a:avLst/>
          </a:prstGeom>
          <a:noFill/>
          <a:extLst>
            <a:ext uri="{909E8E84-426E-40DD-AFC4-6F175D3DCCD1}">
              <a14:hiddenFill xmlns:a14="http://schemas.microsoft.com/office/drawing/2010/main">
                <a:solidFill>
                  <a:srgbClr val="FFFFFF"/>
                </a:solidFill>
              </a14:hiddenFill>
            </a:ext>
          </a:extLst>
        </p:spPr>
      </p:pic>
      <p:sp>
        <p:nvSpPr>
          <p:cNvPr id="64518" name="AutoShape 6" descr="9k="/>
          <p:cNvSpPr>
            <a:spLocks noChangeAspect="1" noChangeArrowheads="1"/>
          </p:cNvSpPr>
          <p:nvPr/>
        </p:nvSpPr>
        <p:spPr bwMode="auto">
          <a:xfrm>
            <a:off x="4133850" y="3000375"/>
            <a:ext cx="8763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dirty="0" smtClean="0">
              <a:solidFill>
                <a:srgbClr val="000000"/>
              </a:solidFill>
            </a:endParaRPr>
          </a:p>
        </p:txBody>
      </p:sp>
      <p:pic>
        <p:nvPicPr>
          <p:cNvPr id="64519" name="Picture 7" descr="ANd9GcQkGHvIwB8_PEAlFosaNTDFBt9B9vS9DKxRVEQ5wdI8idGRs45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5600" y="6453188"/>
            <a:ext cx="1441450" cy="269875"/>
          </a:xfrm>
          <a:prstGeom prst="rect">
            <a:avLst/>
          </a:prstGeom>
          <a:noFill/>
          <a:extLst>
            <a:ext uri="{909E8E84-426E-40DD-AFC4-6F175D3DCCD1}">
              <a14:hiddenFill xmlns:a14="http://schemas.microsoft.com/office/drawing/2010/main">
                <a:solidFill>
                  <a:srgbClr val="FFFFFF"/>
                </a:solidFill>
              </a14:hiddenFill>
            </a:ext>
          </a:extLst>
        </p:spPr>
      </p:pic>
      <p:sp>
        <p:nvSpPr>
          <p:cNvPr id="64521" name="Rectangle 9"/>
          <p:cNvSpPr>
            <a:spLocks noGrp="1" noChangeArrowheads="1"/>
          </p:cNvSpPr>
          <p:nvPr>
            <p:ph type="subTitle" idx="1"/>
          </p:nvPr>
        </p:nvSpPr>
        <p:spPr/>
        <p:txBody>
          <a:bodyPr/>
          <a:lstStyle/>
          <a:p>
            <a:r>
              <a:rPr lang="en-US" altLang="en-US" b="1" dirty="0" smtClean="0"/>
              <a:t>Road safety in north </a:t>
            </a:r>
            <a:r>
              <a:rPr lang="en-US" altLang="en-US" b="1" dirty="0" err="1" smtClean="0"/>
              <a:t>yorkshire</a:t>
            </a:r>
            <a:endParaRPr lang="en-US" altLang="en-US" b="1" dirty="0"/>
          </a:p>
        </p:txBody>
      </p:sp>
    </p:spTree>
    <p:extLst>
      <p:ext uri="{BB962C8B-B14F-4D97-AF65-F5344CB8AC3E}">
        <p14:creationId xmlns:p14="http://schemas.microsoft.com/office/powerpoint/2010/main" val="3239371342"/>
      </p:ext>
    </p:extLst>
  </p:cSld>
  <p:clrMapOvr>
    <a:masterClrMapping/>
  </p:clrMapOvr>
  <p:transition advTm="15000">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95 Alive logo new 2009"/>
          <p:cNvPicPr>
            <a:picLocks noGrp="1" noChangeAspect="1" noChangeArrowheads="1"/>
          </p:cNvPicPr>
          <p:nvPr>
            <p:ph type="ctrTitle"/>
          </p:nvPr>
        </p:nvPicPr>
        <p:blipFill>
          <a:blip r:embed="rId5" cstate="print">
            <a:extLst>
              <a:ext uri="{28A0092B-C50C-407E-A947-70E740481C1C}">
                <a14:useLocalDpi xmlns:a14="http://schemas.microsoft.com/office/drawing/2010/main" val="0"/>
              </a:ext>
            </a:extLst>
          </a:blip>
          <a:srcRect/>
          <a:stretch>
            <a:fillRect/>
          </a:stretch>
        </p:blipFill>
        <p:spPr>
          <a:xfrm>
            <a:off x="6156325" y="115888"/>
            <a:ext cx="2859088" cy="147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637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6362700"/>
            <a:ext cx="10382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6453188"/>
            <a:ext cx="990600" cy="295275"/>
          </a:xfrm>
          <a:prstGeom prst="rect">
            <a:avLst/>
          </a:prstGeom>
          <a:noFill/>
          <a:extLst>
            <a:ext uri="{909E8E84-426E-40DD-AFC4-6F175D3DCCD1}">
              <a14:hiddenFill xmlns:a14="http://schemas.microsoft.com/office/drawing/2010/main">
                <a:solidFill>
                  <a:srgbClr val="FFFFFF"/>
                </a:solidFill>
              </a14:hiddenFill>
            </a:ext>
          </a:extLst>
        </p:spPr>
      </p:pic>
      <p:sp>
        <p:nvSpPr>
          <p:cNvPr id="64518" name="AutoShape 6" descr="9k="/>
          <p:cNvSpPr>
            <a:spLocks noChangeAspect="1" noChangeArrowheads="1"/>
          </p:cNvSpPr>
          <p:nvPr/>
        </p:nvSpPr>
        <p:spPr bwMode="auto">
          <a:xfrm>
            <a:off x="4133850" y="3000375"/>
            <a:ext cx="8763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dirty="0" smtClean="0">
              <a:solidFill>
                <a:srgbClr val="000000"/>
              </a:solidFill>
            </a:endParaRPr>
          </a:p>
        </p:txBody>
      </p:sp>
      <p:pic>
        <p:nvPicPr>
          <p:cNvPr id="64519" name="Picture 7" descr="ANd9GcQkGHvIwB8_PEAlFosaNTDFBt9B9vS9DKxRVEQ5wdI8idGRs45Q"/>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5600" y="6453188"/>
            <a:ext cx="1441450" cy="26987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p:txBody>
          <a:bodyPr/>
          <a:lstStyle/>
          <a:p>
            <a:endParaRPr lang="en-GB"/>
          </a:p>
        </p:txBody>
      </p:sp>
      <p:pic>
        <p:nvPicPr>
          <p:cNvPr id="4" name="TFL Viral - Awareness Test (Moonwalking Bear)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857250"/>
            <a:ext cx="9144000" cy="5143500"/>
          </a:xfrm>
          <a:prstGeom prst="rect">
            <a:avLst/>
          </a:prstGeom>
        </p:spPr>
      </p:pic>
    </p:spTree>
    <p:extLst>
      <p:ext uri="{BB962C8B-B14F-4D97-AF65-F5344CB8AC3E}">
        <p14:creationId xmlns:p14="http://schemas.microsoft.com/office/powerpoint/2010/main" val="819151552"/>
      </p:ext>
    </p:extLst>
  </p:cSld>
  <p:clrMapOvr>
    <a:masterClrMapping/>
  </p:clrMapOvr>
  <p:transition advTm="15000">
    <p:fade thruBlk="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95 Alive logo new 2009"/>
          <p:cNvPicPr>
            <a:picLocks noGrp="1" noChangeAspect="1" noChangeArrowheads="1"/>
          </p:cNvPicPr>
          <p:nvPr>
            <p:ph type="ctrTitle"/>
          </p:nvPr>
        </p:nvPicPr>
        <p:blipFill>
          <a:blip r:embed="rId5" cstate="print">
            <a:extLst>
              <a:ext uri="{28A0092B-C50C-407E-A947-70E740481C1C}">
                <a14:useLocalDpi xmlns:a14="http://schemas.microsoft.com/office/drawing/2010/main" val="0"/>
              </a:ext>
            </a:extLst>
          </a:blip>
          <a:srcRect/>
          <a:stretch>
            <a:fillRect/>
          </a:stretch>
        </p:blipFill>
        <p:spPr>
          <a:xfrm>
            <a:off x="6156325" y="115888"/>
            <a:ext cx="2859088" cy="147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637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6362700"/>
            <a:ext cx="10382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6453188"/>
            <a:ext cx="990600" cy="295275"/>
          </a:xfrm>
          <a:prstGeom prst="rect">
            <a:avLst/>
          </a:prstGeom>
          <a:noFill/>
          <a:extLst>
            <a:ext uri="{909E8E84-426E-40DD-AFC4-6F175D3DCCD1}">
              <a14:hiddenFill xmlns:a14="http://schemas.microsoft.com/office/drawing/2010/main">
                <a:solidFill>
                  <a:srgbClr val="FFFFFF"/>
                </a:solidFill>
              </a14:hiddenFill>
            </a:ext>
          </a:extLst>
        </p:spPr>
      </p:pic>
      <p:sp>
        <p:nvSpPr>
          <p:cNvPr id="64518" name="AutoShape 6" descr="9k="/>
          <p:cNvSpPr>
            <a:spLocks noChangeAspect="1" noChangeArrowheads="1"/>
          </p:cNvSpPr>
          <p:nvPr/>
        </p:nvSpPr>
        <p:spPr bwMode="auto">
          <a:xfrm>
            <a:off x="4133850" y="3000375"/>
            <a:ext cx="8763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dirty="0" smtClean="0">
              <a:solidFill>
                <a:srgbClr val="000000"/>
              </a:solidFill>
            </a:endParaRPr>
          </a:p>
        </p:txBody>
      </p:sp>
      <p:pic>
        <p:nvPicPr>
          <p:cNvPr id="64519" name="Picture 7" descr="ANd9GcQkGHvIwB8_PEAlFosaNTDFBt9B9vS9DKxRVEQ5wdI8idGRs45Q"/>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5600" y="6453188"/>
            <a:ext cx="1441450" cy="269875"/>
          </a:xfrm>
          <a:prstGeom prst="rect">
            <a:avLst/>
          </a:prstGeom>
          <a:noFill/>
          <a:extLst>
            <a:ext uri="{909E8E84-426E-40DD-AFC4-6F175D3DCCD1}">
              <a14:hiddenFill xmlns:a14="http://schemas.microsoft.com/office/drawing/2010/main">
                <a:solidFill>
                  <a:srgbClr val="FFFFFF"/>
                </a:solidFill>
              </a14:hiddenFill>
            </a:ext>
          </a:extLst>
        </p:spPr>
      </p:pic>
      <p:sp>
        <p:nvSpPr>
          <p:cNvPr id="64521" name="Rectangle 9"/>
          <p:cNvSpPr>
            <a:spLocks noGrp="1" noChangeArrowheads="1"/>
          </p:cNvSpPr>
          <p:nvPr>
            <p:ph type="subTitle" idx="1"/>
          </p:nvPr>
        </p:nvSpPr>
        <p:spPr>
          <a:xfrm>
            <a:off x="1371600" y="1562100"/>
            <a:ext cx="6400800" cy="930796"/>
          </a:xfrm>
        </p:spPr>
        <p:txBody>
          <a:bodyPr/>
          <a:lstStyle/>
          <a:p>
            <a:endParaRPr lang="en-US" altLang="en-US" b="1" dirty="0"/>
          </a:p>
        </p:txBody>
      </p:sp>
      <p:pic>
        <p:nvPicPr>
          <p:cNvPr id="2" name="The impossible texting  driving tes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81856" y="1562101"/>
            <a:ext cx="7380287" cy="4371230"/>
          </a:xfrm>
          <a:prstGeom prst="rect">
            <a:avLst/>
          </a:prstGeom>
        </p:spPr>
      </p:pic>
    </p:spTree>
    <p:extLst>
      <p:ext uri="{BB962C8B-B14F-4D97-AF65-F5344CB8AC3E}">
        <p14:creationId xmlns:p14="http://schemas.microsoft.com/office/powerpoint/2010/main" val="819151552"/>
      </p:ext>
    </p:extLst>
  </p:cSld>
  <p:clrMapOvr>
    <a:masterClrMapping/>
  </p:clrMapOvr>
  <p:transition advTm="15000">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95 Alive logo new 2009"/>
          <p:cNvPicPr>
            <a:picLocks noGrp="1" noChangeAspect="1" noChangeArrowheads="1"/>
          </p:cNvPicPr>
          <p:nvPr>
            <p:ph type="ctrTitle"/>
          </p:nvPr>
        </p:nvPicPr>
        <p:blipFill>
          <a:blip r:embed="rId3" cstate="print">
            <a:extLst>
              <a:ext uri="{28A0092B-C50C-407E-A947-70E740481C1C}">
                <a14:useLocalDpi xmlns:a14="http://schemas.microsoft.com/office/drawing/2010/main" val="0"/>
              </a:ext>
            </a:extLst>
          </a:blip>
          <a:srcRect/>
          <a:stretch>
            <a:fillRect/>
          </a:stretch>
        </p:blipFill>
        <p:spPr>
          <a:xfrm>
            <a:off x="6156325" y="115888"/>
            <a:ext cx="2859088" cy="147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637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6362700"/>
            <a:ext cx="10382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6453188"/>
            <a:ext cx="990600" cy="295275"/>
          </a:xfrm>
          <a:prstGeom prst="rect">
            <a:avLst/>
          </a:prstGeom>
          <a:noFill/>
          <a:extLst>
            <a:ext uri="{909E8E84-426E-40DD-AFC4-6F175D3DCCD1}">
              <a14:hiddenFill xmlns:a14="http://schemas.microsoft.com/office/drawing/2010/main">
                <a:solidFill>
                  <a:srgbClr val="FFFFFF"/>
                </a:solidFill>
              </a14:hiddenFill>
            </a:ext>
          </a:extLst>
        </p:spPr>
      </p:pic>
      <p:sp>
        <p:nvSpPr>
          <p:cNvPr id="64518" name="AutoShape 6" descr="9k="/>
          <p:cNvSpPr>
            <a:spLocks noChangeAspect="1" noChangeArrowheads="1"/>
          </p:cNvSpPr>
          <p:nvPr/>
        </p:nvSpPr>
        <p:spPr bwMode="auto">
          <a:xfrm>
            <a:off x="4133850" y="3000375"/>
            <a:ext cx="8763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dirty="0" smtClean="0">
              <a:solidFill>
                <a:srgbClr val="000000"/>
              </a:solidFill>
            </a:endParaRPr>
          </a:p>
        </p:txBody>
      </p:sp>
      <p:pic>
        <p:nvPicPr>
          <p:cNvPr id="64519" name="Picture 7" descr="ANd9GcQkGHvIwB8_PEAlFosaNTDFBt9B9vS9DKxRVEQ5wdI8idGRs45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5600" y="6453188"/>
            <a:ext cx="1441450" cy="269875"/>
          </a:xfrm>
          <a:prstGeom prst="rect">
            <a:avLst/>
          </a:prstGeom>
          <a:noFill/>
          <a:extLst>
            <a:ext uri="{909E8E84-426E-40DD-AFC4-6F175D3DCCD1}">
              <a14:hiddenFill xmlns:a14="http://schemas.microsoft.com/office/drawing/2010/main">
                <a:solidFill>
                  <a:srgbClr val="FFFFFF"/>
                </a:solidFill>
              </a14:hiddenFill>
            </a:ext>
          </a:extLst>
        </p:spPr>
      </p:pic>
      <p:sp>
        <p:nvSpPr>
          <p:cNvPr id="64521" name="Rectangle 9"/>
          <p:cNvSpPr>
            <a:spLocks noGrp="1" noChangeArrowheads="1"/>
          </p:cNvSpPr>
          <p:nvPr>
            <p:ph type="subTitle" idx="1"/>
          </p:nvPr>
        </p:nvSpPr>
        <p:spPr>
          <a:xfrm>
            <a:off x="1371600" y="2204864"/>
            <a:ext cx="6400800" cy="1944216"/>
          </a:xfrm>
        </p:spPr>
        <p:txBody>
          <a:bodyPr/>
          <a:lstStyle/>
          <a:p>
            <a:r>
              <a:rPr lang="en-US" altLang="en-US" b="1" dirty="0" smtClean="0"/>
              <a:t>Road safety in North Yorkshire</a:t>
            </a:r>
          </a:p>
          <a:p>
            <a:endParaRPr lang="en-US" altLang="en-US" b="1" dirty="0"/>
          </a:p>
          <a:p>
            <a:r>
              <a:rPr lang="en-US" altLang="en-US" b="1" dirty="0" smtClean="0"/>
              <a:t>Find us on social media</a:t>
            </a:r>
            <a:endParaRPr lang="en-US" altLang="en-US" b="1" dirty="0"/>
          </a:p>
        </p:txBody>
      </p:sp>
    </p:spTree>
    <p:extLst>
      <p:ext uri="{BB962C8B-B14F-4D97-AF65-F5344CB8AC3E}">
        <p14:creationId xmlns:p14="http://schemas.microsoft.com/office/powerpoint/2010/main" val="797871743"/>
      </p:ext>
    </p:extLst>
  </p:cSld>
  <p:clrMapOvr>
    <a:masterClrMapping/>
  </p:clrMapOvr>
  <p:transition advTm="15000">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95 Alive logo new 2009"/>
          <p:cNvPicPr>
            <a:picLocks noGrp="1" noChangeAspect="1" noChangeArrowheads="1"/>
          </p:cNvPicPr>
          <p:nvPr>
            <p:ph type="ctrTitle"/>
          </p:nvPr>
        </p:nvPicPr>
        <p:blipFill>
          <a:blip r:embed="rId5" cstate="print">
            <a:extLst>
              <a:ext uri="{28A0092B-C50C-407E-A947-70E740481C1C}">
                <a14:useLocalDpi xmlns:a14="http://schemas.microsoft.com/office/drawing/2010/main" val="0"/>
              </a:ext>
            </a:extLst>
          </a:blip>
          <a:srcRect/>
          <a:stretch>
            <a:fillRect/>
          </a:stretch>
        </p:blipFill>
        <p:spPr>
          <a:xfrm>
            <a:off x="6156325" y="115888"/>
            <a:ext cx="2859088" cy="147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637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6362700"/>
            <a:ext cx="10382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6453188"/>
            <a:ext cx="990600" cy="295275"/>
          </a:xfrm>
          <a:prstGeom prst="rect">
            <a:avLst/>
          </a:prstGeom>
          <a:noFill/>
          <a:extLst>
            <a:ext uri="{909E8E84-426E-40DD-AFC4-6F175D3DCCD1}">
              <a14:hiddenFill xmlns:a14="http://schemas.microsoft.com/office/drawing/2010/main">
                <a:solidFill>
                  <a:srgbClr val="FFFFFF"/>
                </a:solidFill>
              </a14:hiddenFill>
            </a:ext>
          </a:extLst>
        </p:spPr>
      </p:pic>
      <p:sp>
        <p:nvSpPr>
          <p:cNvPr id="64518" name="AutoShape 6" descr="9k="/>
          <p:cNvSpPr>
            <a:spLocks noChangeAspect="1" noChangeArrowheads="1"/>
          </p:cNvSpPr>
          <p:nvPr/>
        </p:nvSpPr>
        <p:spPr bwMode="auto">
          <a:xfrm>
            <a:off x="4133850" y="3000375"/>
            <a:ext cx="8763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dirty="0" smtClean="0">
              <a:solidFill>
                <a:srgbClr val="000000"/>
              </a:solidFill>
            </a:endParaRPr>
          </a:p>
        </p:txBody>
      </p:sp>
      <p:pic>
        <p:nvPicPr>
          <p:cNvPr id="64519" name="Picture 7" descr="ANd9GcQkGHvIwB8_PEAlFosaNTDFBt9B9vS9DKxRVEQ5wdI8idGRs45Q"/>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5600" y="6453188"/>
            <a:ext cx="1441450" cy="269875"/>
          </a:xfrm>
          <a:prstGeom prst="rect">
            <a:avLst/>
          </a:prstGeom>
          <a:noFill/>
          <a:extLst>
            <a:ext uri="{909E8E84-426E-40DD-AFC4-6F175D3DCCD1}">
              <a14:hiddenFill xmlns:a14="http://schemas.microsoft.com/office/drawing/2010/main">
                <a:solidFill>
                  <a:srgbClr val="FFFFFF"/>
                </a:solidFill>
              </a14:hiddenFill>
            </a:ext>
          </a:extLst>
        </p:spPr>
      </p:pic>
      <p:sp>
        <p:nvSpPr>
          <p:cNvPr id="64521" name="Rectangle 9"/>
          <p:cNvSpPr>
            <a:spLocks noGrp="1" noChangeArrowheads="1"/>
          </p:cNvSpPr>
          <p:nvPr>
            <p:ph type="subTitle" idx="1"/>
          </p:nvPr>
        </p:nvSpPr>
        <p:spPr/>
        <p:txBody>
          <a:bodyPr/>
          <a:lstStyle/>
          <a:p>
            <a:r>
              <a:rPr lang="en-US" altLang="en-US" b="1" dirty="0" smtClean="0"/>
              <a:t>speed</a:t>
            </a:r>
            <a:endParaRPr lang="en-US" altLang="en-US" b="1" dirty="0"/>
          </a:p>
        </p:txBody>
      </p:sp>
      <p:pic>
        <p:nvPicPr>
          <p:cNvPr id="2" name="Ski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763713" y="1322785"/>
            <a:ext cx="5616599" cy="4212449"/>
          </a:xfrm>
          <a:prstGeom prst="rect">
            <a:avLst/>
          </a:prstGeom>
        </p:spPr>
      </p:pic>
    </p:spTree>
    <p:extLst>
      <p:ext uri="{BB962C8B-B14F-4D97-AF65-F5344CB8AC3E}">
        <p14:creationId xmlns:p14="http://schemas.microsoft.com/office/powerpoint/2010/main" val="2241665259"/>
      </p:ext>
    </p:extLst>
  </p:cSld>
  <p:clrMapOvr>
    <a:masterClrMapping/>
  </p:clrMapOvr>
  <p:transition advTm="15000">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95 Alive logo new 2009"/>
          <p:cNvPicPr>
            <a:picLocks noGrp="1" noChangeAspect="1" noChangeArrowheads="1"/>
          </p:cNvPicPr>
          <p:nvPr>
            <p:ph type="ctrTitle"/>
          </p:nvPr>
        </p:nvPicPr>
        <p:blipFill>
          <a:blip r:embed="rId5" cstate="print">
            <a:extLst>
              <a:ext uri="{28A0092B-C50C-407E-A947-70E740481C1C}">
                <a14:useLocalDpi xmlns:a14="http://schemas.microsoft.com/office/drawing/2010/main" val="0"/>
              </a:ext>
            </a:extLst>
          </a:blip>
          <a:srcRect/>
          <a:stretch>
            <a:fillRect/>
          </a:stretch>
        </p:blipFill>
        <p:spPr>
          <a:xfrm>
            <a:off x="6156325" y="115888"/>
            <a:ext cx="2859088" cy="147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637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6362700"/>
            <a:ext cx="10382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6453188"/>
            <a:ext cx="990600" cy="295275"/>
          </a:xfrm>
          <a:prstGeom prst="rect">
            <a:avLst/>
          </a:prstGeom>
          <a:noFill/>
          <a:extLst>
            <a:ext uri="{909E8E84-426E-40DD-AFC4-6F175D3DCCD1}">
              <a14:hiddenFill xmlns:a14="http://schemas.microsoft.com/office/drawing/2010/main">
                <a:solidFill>
                  <a:srgbClr val="FFFFFF"/>
                </a:solidFill>
              </a14:hiddenFill>
            </a:ext>
          </a:extLst>
        </p:spPr>
      </p:pic>
      <p:sp>
        <p:nvSpPr>
          <p:cNvPr id="64518" name="AutoShape 6" descr="9k="/>
          <p:cNvSpPr>
            <a:spLocks noChangeAspect="1" noChangeArrowheads="1"/>
          </p:cNvSpPr>
          <p:nvPr/>
        </p:nvSpPr>
        <p:spPr bwMode="auto">
          <a:xfrm>
            <a:off x="4133850" y="3000375"/>
            <a:ext cx="8763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dirty="0" smtClean="0">
              <a:solidFill>
                <a:srgbClr val="000000"/>
              </a:solidFill>
            </a:endParaRPr>
          </a:p>
        </p:txBody>
      </p:sp>
      <p:pic>
        <p:nvPicPr>
          <p:cNvPr id="64519" name="Picture 7" descr="ANd9GcQkGHvIwB8_PEAlFosaNTDFBt9B9vS9DKxRVEQ5wdI8idGRs45Q"/>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5600" y="6453188"/>
            <a:ext cx="1441450" cy="269875"/>
          </a:xfrm>
          <a:prstGeom prst="rect">
            <a:avLst/>
          </a:prstGeom>
          <a:noFill/>
          <a:extLst>
            <a:ext uri="{909E8E84-426E-40DD-AFC4-6F175D3DCCD1}">
              <a14:hiddenFill xmlns:a14="http://schemas.microsoft.com/office/drawing/2010/main">
                <a:solidFill>
                  <a:srgbClr val="FFFFFF"/>
                </a:solidFill>
              </a14:hiddenFill>
            </a:ext>
          </a:extLst>
        </p:spPr>
      </p:pic>
      <p:sp>
        <p:nvSpPr>
          <p:cNvPr id="64521" name="Rectangle 9"/>
          <p:cNvSpPr>
            <a:spLocks noGrp="1" noChangeArrowheads="1"/>
          </p:cNvSpPr>
          <p:nvPr>
            <p:ph type="subTitle" idx="1"/>
          </p:nvPr>
        </p:nvSpPr>
        <p:spPr/>
        <p:txBody>
          <a:bodyPr/>
          <a:lstStyle/>
          <a:p>
            <a:endParaRPr lang="en-US" altLang="en-US" b="1" dirty="0"/>
          </a:p>
        </p:txBody>
      </p:sp>
      <p:pic>
        <p:nvPicPr>
          <p:cNvPr id="2" name="Tractor.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763713" y="1322785"/>
            <a:ext cx="6408687" cy="4806515"/>
          </a:xfrm>
          <a:prstGeom prst="rect">
            <a:avLst/>
          </a:prstGeom>
        </p:spPr>
      </p:pic>
    </p:spTree>
    <p:extLst>
      <p:ext uri="{BB962C8B-B14F-4D97-AF65-F5344CB8AC3E}">
        <p14:creationId xmlns:p14="http://schemas.microsoft.com/office/powerpoint/2010/main" val="2241665259"/>
      </p:ext>
    </p:extLst>
  </p:cSld>
  <p:clrMapOvr>
    <a:masterClrMapping/>
  </p:clrMapOvr>
  <p:transition advTm="15000">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95 Alive logo new 2009"/>
          <p:cNvPicPr>
            <a:picLocks noGrp="1" noChangeAspect="1" noChangeArrowheads="1"/>
          </p:cNvPicPr>
          <p:nvPr>
            <p:ph type="ctrTitle"/>
          </p:nvPr>
        </p:nvPicPr>
        <p:blipFill>
          <a:blip r:embed="rId3" cstate="print">
            <a:extLst>
              <a:ext uri="{28A0092B-C50C-407E-A947-70E740481C1C}">
                <a14:useLocalDpi xmlns:a14="http://schemas.microsoft.com/office/drawing/2010/main" val="0"/>
              </a:ext>
            </a:extLst>
          </a:blip>
          <a:srcRect/>
          <a:stretch>
            <a:fillRect/>
          </a:stretch>
        </p:blipFill>
        <p:spPr>
          <a:xfrm>
            <a:off x="6156325" y="115888"/>
            <a:ext cx="2859088" cy="147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637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6362700"/>
            <a:ext cx="10382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6453188"/>
            <a:ext cx="990600" cy="295275"/>
          </a:xfrm>
          <a:prstGeom prst="rect">
            <a:avLst/>
          </a:prstGeom>
          <a:noFill/>
          <a:extLst>
            <a:ext uri="{909E8E84-426E-40DD-AFC4-6F175D3DCCD1}">
              <a14:hiddenFill xmlns:a14="http://schemas.microsoft.com/office/drawing/2010/main">
                <a:solidFill>
                  <a:srgbClr val="FFFFFF"/>
                </a:solidFill>
              </a14:hiddenFill>
            </a:ext>
          </a:extLst>
        </p:spPr>
      </p:pic>
      <p:sp>
        <p:nvSpPr>
          <p:cNvPr id="64518" name="AutoShape 6" descr="9k="/>
          <p:cNvSpPr>
            <a:spLocks noChangeAspect="1" noChangeArrowheads="1"/>
          </p:cNvSpPr>
          <p:nvPr/>
        </p:nvSpPr>
        <p:spPr bwMode="auto">
          <a:xfrm>
            <a:off x="4133850" y="3000375"/>
            <a:ext cx="8763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dirty="0" smtClean="0">
              <a:solidFill>
                <a:srgbClr val="000000"/>
              </a:solidFill>
            </a:endParaRPr>
          </a:p>
        </p:txBody>
      </p:sp>
      <p:pic>
        <p:nvPicPr>
          <p:cNvPr id="64519" name="Picture 7" descr="ANd9GcQkGHvIwB8_PEAlFosaNTDFBt9B9vS9DKxRVEQ5wdI8idGRs45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5600" y="6453188"/>
            <a:ext cx="1441450" cy="269875"/>
          </a:xfrm>
          <a:prstGeom prst="rect">
            <a:avLst/>
          </a:prstGeom>
          <a:noFill/>
          <a:extLst>
            <a:ext uri="{909E8E84-426E-40DD-AFC4-6F175D3DCCD1}">
              <a14:hiddenFill xmlns:a14="http://schemas.microsoft.com/office/drawing/2010/main">
                <a:solidFill>
                  <a:srgbClr val="FFFFFF"/>
                </a:solidFill>
              </a14:hiddenFill>
            </a:ext>
          </a:extLst>
        </p:spPr>
      </p:pic>
      <p:sp>
        <p:nvSpPr>
          <p:cNvPr id="64521" name="Rectangle 9"/>
          <p:cNvSpPr>
            <a:spLocks noGrp="1" noChangeArrowheads="1"/>
          </p:cNvSpPr>
          <p:nvPr>
            <p:ph type="subTitle" idx="1"/>
          </p:nvPr>
        </p:nvSpPr>
        <p:spPr>
          <a:xfrm>
            <a:off x="1371600" y="1562100"/>
            <a:ext cx="6400800" cy="1866900"/>
          </a:xfrm>
        </p:spPr>
        <p:txBody>
          <a:bodyPr/>
          <a:lstStyle/>
          <a:p>
            <a:r>
              <a:rPr lang="en-US" altLang="en-US" b="1" dirty="0" smtClean="0"/>
              <a:t>How fast must you be going to do this?</a:t>
            </a:r>
            <a:endParaRPr lang="en-US" altLang="en-US" b="1" dirty="0"/>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2810" y="2663275"/>
            <a:ext cx="5365379" cy="3333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665259"/>
      </p:ext>
    </p:extLst>
  </p:cSld>
  <p:clrMapOvr>
    <a:masterClrMapping/>
  </p:clrMapOvr>
  <p:transition advTm="15000">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95 Alive logo new 2009"/>
          <p:cNvPicPr>
            <a:picLocks noGrp="1" noChangeAspect="1" noChangeArrowheads="1"/>
          </p:cNvPicPr>
          <p:nvPr>
            <p:ph type="ctrTitle"/>
          </p:nvPr>
        </p:nvPicPr>
        <p:blipFill>
          <a:blip r:embed="rId3" cstate="print">
            <a:extLst>
              <a:ext uri="{28A0092B-C50C-407E-A947-70E740481C1C}">
                <a14:useLocalDpi xmlns:a14="http://schemas.microsoft.com/office/drawing/2010/main" val="0"/>
              </a:ext>
            </a:extLst>
          </a:blip>
          <a:srcRect/>
          <a:stretch>
            <a:fillRect/>
          </a:stretch>
        </p:blipFill>
        <p:spPr>
          <a:xfrm>
            <a:off x="6156325" y="115888"/>
            <a:ext cx="2859088" cy="147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637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6362700"/>
            <a:ext cx="10382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6453188"/>
            <a:ext cx="990600" cy="295275"/>
          </a:xfrm>
          <a:prstGeom prst="rect">
            <a:avLst/>
          </a:prstGeom>
          <a:noFill/>
          <a:extLst>
            <a:ext uri="{909E8E84-426E-40DD-AFC4-6F175D3DCCD1}">
              <a14:hiddenFill xmlns:a14="http://schemas.microsoft.com/office/drawing/2010/main">
                <a:solidFill>
                  <a:srgbClr val="FFFFFF"/>
                </a:solidFill>
              </a14:hiddenFill>
            </a:ext>
          </a:extLst>
        </p:spPr>
      </p:pic>
      <p:sp>
        <p:nvSpPr>
          <p:cNvPr id="64518" name="AutoShape 6" descr="9k="/>
          <p:cNvSpPr>
            <a:spLocks noChangeAspect="1" noChangeArrowheads="1"/>
          </p:cNvSpPr>
          <p:nvPr/>
        </p:nvSpPr>
        <p:spPr bwMode="auto">
          <a:xfrm>
            <a:off x="4133850" y="3000375"/>
            <a:ext cx="8763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dirty="0" smtClean="0">
              <a:solidFill>
                <a:srgbClr val="000000"/>
              </a:solidFill>
            </a:endParaRPr>
          </a:p>
        </p:txBody>
      </p:sp>
      <p:pic>
        <p:nvPicPr>
          <p:cNvPr id="64519" name="Picture 7" descr="ANd9GcQkGHvIwB8_PEAlFosaNTDFBt9B9vS9DKxRVEQ5wdI8idGRs45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5600" y="6453188"/>
            <a:ext cx="1441450" cy="269875"/>
          </a:xfrm>
          <a:prstGeom prst="rect">
            <a:avLst/>
          </a:prstGeom>
          <a:noFill/>
          <a:extLst>
            <a:ext uri="{909E8E84-426E-40DD-AFC4-6F175D3DCCD1}">
              <a14:hiddenFill xmlns:a14="http://schemas.microsoft.com/office/drawing/2010/main">
                <a:solidFill>
                  <a:srgbClr val="FFFFFF"/>
                </a:solidFill>
              </a14:hiddenFill>
            </a:ext>
          </a:extLst>
        </p:spPr>
      </p:pic>
      <p:sp>
        <p:nvSpPr>
          <p:cNvPr id="64521" name="Rectangle 9"/>
          <p:cNvSpPr>
            <a:spLocks noGrp="1" noChangeArrowheads="1"/>
          </p:cNvSpPr>
          <p:nvPr>
            <p:ph type="subTitle" idx="1"/>
          </p:nvPr>
        </p:nvSpPr>
        <p:spPr/>
        <p:txBody>
          <a:bodyPr/>
          <a:lstStyle/>
          <a:p>
            <a:r>
              <a:rPr lang="en-US" altLang="en-US" b="1" dirty="0" smtClean="0"/>
              <a:t>seatbelts</a:t>
            </a:r>
            <a:endParaRPr lang="en-US" altLang="en-US" b="1" dirty="0"/>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2405" y="1731689"/>
            <a:ext cx="6366190" cy="4251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665259"/>
      </p:ext>
    </p:extLst>
  </p:cSld>
  <p:clrMapOvr>
    <a:masterClrMapping/>
  </p:clrMapOvr>
  <p:transition advTm="15000">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95 Alive logo new 2009"/>
          <p:cNvPicPr>
            <a:picLocks noGrp="1" noChangeAspect="1" noChangeArrowheads="1"/>
          </p:cNvPicPr>
          <p:nvPr>
            <p:ph type="ctrTitle"/>
          </p:nvPr>
        </p:nvPicPr>
        <p:blipFill>
          <a:blip r:embed="rId5" cstate="print">
            <a:extLst>
              <a:ext uri="{28A0092B-C50C-407E-A947-70E740481C1C}">
                <a14:useLocalDpi xmlns:a14="http://schemas.microsoft.com/office/drawing/2010/main" val="0"/>
              </a:ext>
            </a:extLst>
          </a:blip>
          <a:srcRect/>
          <a:stretch>
            <a:fillRect/>
          </a:stretch>
        </p:blipFill>
        <p:spPr>
          <a:xfrm>
            <a:off x="6156325" y="115888"/>
            <a:ext cx="2859088" cy="147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637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6362700"/>
            <a:ext cx="10382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6453188"/>
            <a:ext cx="990600" cy="295275"/>
          </a:xfrm>
          <a:prstGeom prst="rect">
            <a:avLst/>
          </a:prstGeom>
          <a:noFill/>
          <a:extLst>
            <a:ext uri="{909E8E84-426E-40DD-AFC4-6F175D3DCCD1}">
              <a14:hiddenFill xmlns:a14="http://schemas.microsoft.com/office/drawing/2010/main">
                <a:solidFill>
                  <a:srgbClr val="FFFFFF"/>
                </a:solidFill>
              </a14:hiddenFill>
            </a:ext>
          </a:extLst>
        </p:spPr>
      </p:pic>
      <p:sp>
        <p:nvSpPr>
          <p:cNvPr id="64518" name="AutoShape 6" descr="9k="/>
          <p:cNvSpPr>
            <a:spLocks noChangeAspect="1" noChangeArrowheads="1"/>
          </p:cNvSpPr>
          <p:nvPr/>
        </p:nvSpPr>
        <p:spPr bwMode="auto">
          <a:xfrm>
            <a:off x="4133850" y="3000375"/>
            <a:ext cx="8763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dirty="0" smtClean="0">
              <a:solidFill>
                <a:srgbClr val="000000"/>
              </a:solidFill>
            </a:endParaRPr>
          </a:p>
        </p:txBody>
      </p:sp>
      <p:pic>
        <p:nvPicPr>
          <p:cNvPr id="64519" name="Picture 7" descr="ANd9GcQkGHvIwB8_PEAlFosaNTDFBt9B9vS9DKxRVEQ5wdI8idGRs45Q"/>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5600" y="6453188"/>
            <a:ext cx="1441450" cy="269875"/>
          </a:xfrm>
          <a:prstGeom prst="rect">
            <a:avLst/>
          </a:prstGeom>
          <a:noFill/>
          <a:extLst>
            <a:ext uri="{909E8E84-426E-40DD-AFC4-6F175D3DCCD1}">
              <a14:hiddenFill xmlns:a14="http://schemas.microsoft.com/office/drawing/2010/main">
                <a:solidFill>
                  <a:srgbClr val="FFFFFF"/>
                </a:solidFill>
              </a14:hiddenFill>
            </a:ext>
          </a:extLst>
        </p:spPr>
      </p:pic>
      <p:sp>
        <p:nvSpPr>
          <p:cNvPr id="64521" name="Rectangle 9"/>
          <p:cNvSpPr>
            <a:spLocks noGrp="1" noChangeArrowheads="1"/>
          </p:cNvSpPr>
          <p:nvPr>
            <p:ph type="subTitle" idx="1"/>
          </p:nvPr>
        </p:nvSpPr>
        <p:spPr/>
        <p:txBody>
          <a:bodyPr/>
          <a:lstStyle/>
          <a:p>
            <a:endParaRPr lang="en-US" altLang="en-US" b="1" dirty="0"/>
          </a:p>
        </p:txBody>
      </p:sp>
      <p:pic>
        <p:nvPicPr>
          <p:cNvPr id="2" name="julie knew her kill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286000" y="1714500"/>
            <a:ext cx="4572000" cy="3429000"/>
          </a:xfrm>
          <a:prstGeom prst="rect">
            <a:avLst/>
          </a:prstGeom>
        </p:spPr>
      </p:pic>
    </p:spTree>
    <p:extLst>
      <p:ext uri="{BB962C8B-B14F-4D97-AF65-F5344CB8AC3E}">
        <p14:creationId xmlns:p14="http://schemas.microsoft.com/office/powerpoint/2010/main" val="2136660645"/>
      </p:ext>
    </p:extLst>
  </p:cSld>
  <p:clrMapOvr>
    <a:masterClrMapping/>
  </p:clrMapOvr>
  <p:transition advTm="15000">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95 Alive logo new 2009"/>
          <p:cNvPicPr>
            <a:picLocks noGrp="1" noChangeAspect="1" noChangeArrowheads="1"/>
          </p:cNvPicPr>
          <p:nvPr>
            <p:ph type="ctrTitle"/>
          </p:nvPr>
        </p:nvPicPr>
        <p:blipFill>
          <a:blip r:embed="rId5" cstate="print">
            <a:extLst>
              <a:ext uri="{28A0092B-C50C-407E-A947-70E740481C1C}">
                <a14:useLocalDpi xmlns:a14="http://schemas.microsoft.com/office/drawing/2010/main" val="0"/>
              </a:ext>
            </a:extLst>
          </a:blip>
          <a:srcRect/>
          <a:stretch>
            <a:fillRect/>
          </a:stretch>
        </p:blipFill>
        <p:spPr>
          <a:xfrm>
            <a:off x="6156325" y="115888"/>
            <a:ext cx="2859088" cy="147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637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6362700"/>
            <a:ext cx="10382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6453188"/>
            <a:ext cx="990600" cy="295275"/>
          </a:xfrm>
          <a:prstGeom prst="rect">
            <a:avLst/>
          </a:prstGeom>
          <a:noFill/>
          <a:extLst>
            <a:ext uri="{909E8E84-426E-40DD-AFC4-6F175D3DCCD1}">
              <a14:hiddenFill xmlns:a14="http://schemas.microsoft.com/office/drawing/2010/main">
                <a:solidFill>
                  <a:srgbClr val="FFFFFF"/>
                </a:solidFill>
              </a14:hiddenFill>
            </a:ext>
          </a:extLst>
        </p:spPr>
      </p:pic>
      <p:sp>
        <p:nvSpPr>
          <p:cNvPr id="64518" name="AutoShape 6" descr="9k="/>
          <p:cNvSpPr>
            <a:spLocks noChangeAspect="1" noChangeArrowheads="1"/>
          </p:cNvSpPr>
          <p:nvPr/>
        </p:nvSpPr>
        <p:spPr bwMode="auto">
          <a:xfrm>
            <a:off x="4133850" y="3000375"/>
            <a:ext cx="8763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dirty="0" smtClean="0">
              <a:solidFill>
                <a:srgbClr val="000000"/>
              </a:solidFill>
            </a:endParaRPr>
          </a:p>
        </p:txBody>
      </p:sp>
      <p:pic>
        <p:nvPicPr>
          <p:cNvPr id="64519" name="Picture 7" descr="ANd9GcQkGHvIwB8_PEAlFosaNTDFBt9B9vS9DKxRVEQ5wdI8idGRs45Q"/>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5600" y="6453188"/>
            <a:ext cx="1441450" cy="269875"/>
          </a:xfrm>
          <a:prstGeom prst="rect">
            <a:avLst/>
          </a:prstGeom>
          <a:noFill/>
          <a:extLst>
            <a:ext uri="{909E8E84-426E-40DD-AFC4-6F175D3DCCD1}">
              <a14:hiddenFill xmlns:a14="http://schemas.microsoft.com/office/drawing/2010/main">
                <a:solidFill>
                  <a:srgbClr val="FFFFFF"/>
                </a:solidFill>
              </a14:hiddenFill>
            </a:ext>
          </a:extLst>
        </p:spPr>
      </p:pic>
      <p:sp>
        <p:nvSpPr>
          <p:cNvPr id="64521" name="Rectangle 9"/>
          <p:cNvSpPr>
            <a:spLocks noGrp="1" noChangeArrowheads="1"/>
          </p:cNvSpPr>
          <p:nvPr>
            <p:ph type="subTitle" idx="1"/>
          </p:nvPr>
        </p:nvSpPr>
        <p:spPr/>
        <p:txBody>
          <a:bodyPr/>
          <a:lstStyle/>
          <a:p>
            <a:endParaRPr lang="en-US" altLang="en-US" b="1" dirty="0"/>
          </a:p>
        </p:txBody>
      </p:sp>
      <p:pic>
        <p:nvPicPr>
          <p:cNvPr id="3" name="Airbags Doing Their Job.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09836" y="1768314"/>
            <a:ext cx="7524328" cy="4232435"/>
          </a:xfrm>
          <a:prstGeom prst="rect">
            <a:avLst/>
          </a:prstGeom>
        </p:spPr>
      </p:pic>
    </p:spTree>
    <p:extLst>
      <p:ext uri="{BB962C8B-B14F-4D97-AF65-F5344CB8AC3E}">
        <p14:creationId xmlns:p14="http://schemas.microsoft.com/office/powerpoint/2010/main" val="2241665259"/>
      </p:ext>
    </p:extLst>
  </p:cSld>
  <p:clrMapOvr>
    <a:masterClrMapping/>
  </p:clrMapOvr>
  <p:transition advTm="15000">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95 Alive logo new 2009"/>
          <p:cNvPicPr>
            <a:picLocks noGrp="1" noChangeAspect="1" noChangeArrowheads="1"/>
          </p:cNvPicPr>
          <p:nvPr>
            <p:ph type="ctrTitle"/>
          </p:nvPr>
        </p:nvPicPr>
        <p:blipFill>
          <a:blip r:embed="rId3" cstate="print">
            <a:extLst>
              <a:ext uri="{28A0092B-C50C-407E-A947-70E740481C1C}">
                <a14:useLocalDpi xmlns:a14="http://schemas.microsoft.com/office/drawing/2010/main" val="0"/>
              </a:ext>
            </a:extLst>
          </a:blip>
          <a:srcRect/>
          <a:stretch>
            <a:fillRect/>
          </a:stretch>
        </p:blipFill>
        <p:spPr>
          <a:xfrm>
            <a:off x="6156325" y="115888"/>
            <a:ext cx="2859088" cy="147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637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6362700"/>
            <a:ext cx="10382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6453188"/>
            <a:ext cx="990600" cy="295275"/>
          </a:xfrm>
          <a:prstGeom prst="rect">
            <a:avLst/>
          </a:prstGeom>
          <a:noFill/>
          <a:extLst>
            <a:ext uri="{909E8E84-426E-40DD-AFC4-6F175D3DCCD1}">
              <a14:hiddenFill xmlns:a14="http://schemas.microsoft.com/office/drawing/2010/main">
                <a:solidFill>
                  <a:srgbClr val="FFFFFF"/>
                </a:solidFill>
              </a14:hiddenFill>
            </a:ext>
          </a:extLst>
        </p:spPr>
      </p:pic>
      <p:sp>
        <p:nvSpPr>
          <p:cNvPr id="64518" name="AutoShape 6" descr="9k="/>
          <p:cNvSpPr>
            <a:spLocks noChangeAspect="1" noChangeArrowheads="1"/>
          </p:cNvSpPr>
          <p:nvPr/>
        </p:nvSpPr>
        <p:spPr bwMode="auto">
          <a:xfrm>
            <a:off x="4133850" y="3000375"/>
            <a:ext cx="8763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dirty="0" smtClean="0">
              <a:solidFill>
                <a:srgbClr val="000000"/>
              </a:solidFill>
            </a:endParaRPr>
          </a:p>
        </p:txBody>
      </p:sp>
      <p:pic>
        <p:nvPicPr>
          <p:cNvPr id="64519" name="Picture 7" descr="ANd9GcQkGHvIwB8_PEAlFosaNTDFBt9B9vS9DKxRVEQ5wdI8idGRs45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5600" y="6453188"/>
            <a:ext cx="1441450" cy="269875"/>
          </a:xfrm>
          <a:prstGeom prst="rect">
            <a:avLst/>
          </a:prstGeom>
          <a:noFill/>
          <a:extLst>
            <a:ext uri="{909E8E84-426E-40DD-AFC4-6F175D3DCCD1}">
              <a14:hiddenFill xmlns:a14="http://schemas.microsoft.com/office/drawing/2010/main">
                <a:solidFill>
                  <a:srgbClr val="FFFFFF"/>
                </a:solidFill>
              </a14:hiddenFill>
            </a:ext>
          </a:extLst>
        </p:spPr>
      </p:pic>
      <p:sp>
        <p:nvSpPr>
          <p:cNvPr id="64521" name="Rectangle 9"/>
          <p:cNvSpPr>
            <a:spLocks noGrp="1" noChangeArrowheads="1"/>
          </p:cNvSpPr>
          <p:nvPr>
            <p:ph type="subTitle" idx="1"/>
          </p:nvPr>
        </p:nvSpPr>
        <p:spPr>
          <a:xfrm>
            <a:off x="1371600" y="1562100"/>
            <a:ext cx="6400800" cy="1002804"/>
          </a:xfrm>
        </p:spPr>
        <p:txBody>
          <a:bodyPr/>
          <a:lstStyle/>
          <a:p>
            <a:endParaRPr lang="en-US" altLang="en-US" dirty="0"/>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8599" y="1474362"/>
            <a:ext cx="5815690" cy="535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9151552"/>
      </p:ext>
    </p:extLst>
  </p:cSld>
  <p:clrMapOvr>
    <a:masterClrMapping/>
  </p:clrMapOvr>
  <p:transition advTm="15000">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95 Alive logo new 2009"/>
          <p:cNvPicPr>
            <a:picLocks noGrp="1" noChangeAspect="1" noChangeArrowheads="1"/>
          </p:cNvPicPr>
          <p:nvPr>
            <p:ph type="ctrTitle"/>
          </p:nvPr>
        </p:nvPicPr>
        <p:blipFill>
          <a:blip r:embed="rId3" cstate="print">
            <a:extLst>
              <a:ext uri="{28A0092B-C50C-407E-A947-70E740481C1C}">
                <a14:useLocalDpi xmlns:a14="http://schemas.microsoft.com/office/drawing/2010/main" val="0"/>
              </a:ext>
            </a:extLst>
          </a:blip>
          <a:srcRect/>
          <a:stretch>
            <a:fillRect/>
          </a:stretch>
        </p:blipFill>
        <p:spPr>
          <a:xfrm>
            <a:off x="6156325" y="115888"/>
            <a:ext cx="2859088" cy="147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637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6362700"/>
            <a:ext cx="1038225" cy="495300"/>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6453188"/>
            <a:ext cx="990600" cy="295275"/>
          </a:xfrm>
          <a:prstGeom prst="rect">
            <a:avLst/>
          </a:prstGeom>
          <a:noFill/>
          <a:extLst>
            <a:ext uri="{909E8E84-426E-40DD-AFC4-6F175D3DCCD1}">
              <a14:hiddenFill xmlns:a14="http://schemas.microsoft.com/office/drawing/2010/main">
                <a:solidFill>
                  <a:srgbClr val="FFFFFF"/>
                </a:solidFill>
              </a14:hiddenFill>
            </a:ext>
          </a:extLst>
        </p:spPr>
      </p:pic>
      <p:sp>
        <p:nvSpPr>
          <p:cNvPr id="64518" name="AutoShape 6" descr="9k="/>
          <p:cNvSpPr>
            <a:spLocks noChangeAspect="1" noChangeArrowheads="1"/>
          </p:cNvSpPr>
          <p:nvPr/>
        </p:nvSpPr>
        <p:spPr bwMode="auto">
          <a:xfrm>
            <a:off x="4133850" y="3000375"/>
            <a:ext cx="8763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dirty="0" smtClean="0">
              <a:solidFill>
                <a:srgbClr val="000000"/>
              </a:solidFill>
            </a:endParaRPr>
          </a:p>
        </p:txBody>
      </p:sp>
      <p:pic>
        <p:nvPicPr>
          <p:cNvPr id="64519" name="Picture 7" descr="ANd9GcQkGHvIwB8_PEAlFosaNTDFBt9B9vS9DKxRVEQ5wdI8idGRs45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5600" y="6453188"/>
            <a:ext cx="1441450" cy="269875"/>
          </a:xfrm>
          <a:prstGeom prst="rect">
            <a:avLst/>
          </a:prstGeom>
          <a:noFill/>
          <a:extLst>
            <a:ext uri="{909E8E84-426E-40DD-AFC4-6F175D3DCCD1}">
              <a14:hiddenFill xmlns:a14="http://schemas.microsoft.com/office/drawing/2010/main">
                <a:solidFill>
                  <a:srgbClr val="FFFFFF"/>
                </a:solidFill>
              </a14:hiddenFill>
            </a:ext>
          </a:extLst>
        </p:spPr>
      </p:pic>
      <p:sp>
        <p:nvSpPr>
          <p:cNvPr id="64521" name="Rectangle 9"/>
          <p:cNvSpPr>
            <a:spLocks noGrp="1" noChangeArrowheads="1"/>
          </p:cNvSpPr>
          <p:nvPr>
            <p:ph type="subTitle" idx="1"/>
          </p:nvPr>
        </p:nvSpPr>
        <p:spPr>
          <a:xfrm>
            <a:off x="1371600" y="1582399"/>
            <a:ext cx="6400800" cy="642764"/>
          </a:xfrm>
        </p:spPr>
        <p:txBody>
          <a:bodyPr/>
          <a:lstStyle/>
          <a:p>
            <a:endParaRPr lang="en-US" altLang="en-US" b="1" dirty="0"/>
          </a:p>
        </p:txBody>
      </p:sp>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988" y="1970173"/>
            <a:ext cx="7058025"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4501808"/>
      </p:ext>
    </p:extLst>
  </p:cSld>
  <p:clrMapOvr>
    <a:masterClrMapping/>
  </p:clrMapOvr>
  <p:transition advTm="15000">
    <p:fade thruBlk="1"/>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3079</TotalTime>
  <Words>1205</Words>
  <Application>Microsoft Office PowerPoint</Application>
  <PresentationFormat>On-screen Show (4:3)</PresentationFormat>
  <Paragraphs>105</Paragraphs>
  <Slides>12</Slides>
  <Notes>12</Notes>
  <HiddenSlides>0</HiddenSlides>
  <MMClips>6</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NYCC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Brown</dc:creator>
  <cp:lastModifiedBy>Marie Brown</cp:lastModifiedBy>
  <cp:revision>105</cp:revision>
  <dcterms:created xsi:type="dcterms:W3CDTF">2014-10-27T09:44:31Z</dcterms:created>
  <dcterms:modified xsi:type="dcterms:W3CDTF">2016-12-07T15:40:50Z</dcterms:modified>
</cp:coreProperties>
</file>